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58" r:id="rId5"/>
    <p:sldId id="265" r:id="rId6"/>
    <p:sldId id="259" r:id="rId7"/>
    <p:sldId id="264" r:id="rId8"/>
    <p:sldId id="266" r:id="rId9"/>
    <p:sldId id="267" r:id="rId10"/>
    <p:sldId id="260" r:id="rId11"/>
    <p:sldId id="283" r:id="rId12"/>
    <p:sldId id="269" r:id="rId13"/>
    <p:sldId id="262" r:id="rId14"/>
    <p:sldId id="271" r:id="rId15"/>
    <p:sldId id="270" r:id="rId16"/>
    <p:sldId id="257" r:id="rId17"/>
    <p:sldId id="281" r:id="rId18"/>
    <p:sldId id="279" r:id="rId19"/>
    <p:sldId id="282" r:id="rId20"/>
    <p:sldId id="272" r:id="rId21"/>
    <p:sldId id="261" r:id="rId22"/>
    <p:sldId id="273" r:id="rId23"/>
    <p:sldId id="263" r:id="rId24"/>
    <p:sldId id="274" r:id="rId25"/>
    <p:sldId id="275" r:id="rId2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72C9E4"/>
    <a:srgbClr val="993366"/>
    <a:srgbClr val="FF3399"/>
    <a:srgbClr val="ED7B09"/>
    <a:srgbClr val="F68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0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0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1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0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2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7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7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4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9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1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1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249BA-40C5-4942-B663-05D2FC51050B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C064-6377-485B-822B-906B7A3EB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4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Segoe UI Semibold" panose="020B0702040204020203" pitchFamily="34" charset="0"/>
              </a:rPr>
              <a:t>Технологические тенденции рынка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Segoe UI Semibold" panose="020B0702040204020203" pitchFamily="34" charset="0"/>
              </a:rPr>
              <a:t>Железо и софт на </a:t>
            </a:r>
            <a:r>
              <a:rPr lang="ru-RU" dirty="0" err="1">
                <a:latin typeface="Segoe UI Semibold" panose="020B0702040204020203" pitchFamily="34" charset="0"/>
              </a:rPr>
              <a:t>Android</a:t>
            </a:r>
            <a:r>
              <a:rPr lang="ru-RU" dirty="0">
                <a:latin typeface="Segoe UI Semibold" panose="020B0702040204020203" pitchFamily="34" charset="0"/>
              </a:rPr>
              <a:t>, облака, новые возможности платформы </a:t>
            </a:r>
            <a:r>
              <a:rPr lang="ru-RU" dirty="0" err="1">
                <a:latin typeface="Segoe UI Semibold" panose="020B0702040204020203" pitchFamily="34" charset="0"/>
              </a:rPr>
              <a:t>Mobile</a:t>
            </a:r>
            <a:r>
              <a:rPr lang="ru-RU" dirty="0">
                <a:latin typeface="Segoe UI Semibold" panose="020B0702040204020203" pitchFamily="34" charset="0"/>
              </a:rPr>
              <a:t> SMARTS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0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5" y="1004342"/>
            <a:ext cx="6048672" cy="44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325219"/>
            <a:ext cx="7916416" cy="66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Segoe UI Semibold" panose="020B0702040204020203" pitchFamily="34" charset="0"/>
              </a:rPr>
              <a:t>Главная проблема - зоопарк</a:t>
            </a:r>
          </a:p>
        </p:txBody>
      </p:sp>
    </p:spTree>
    <p:extLst>
      <p:ext uri="{BB962C8B-B14F-4D97-AF65-F5344CB8AC3E}">
        <p14:creationId xmlns:p14="http://schemas.microsoft.com/office/powerpoint/2010/main" val="158648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2313" y="2442517"/>
            <a:ext cx="7772400" cy="11350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egoe UI Semibold" panose="020B0702040204020203" pitchFamily="34" charset="0"/>
              </a:rPr>
              <a:t>Изменения в </a:t>
            </a:r>
            <a:r>
              <a:rPr lang="en-US" cap="none" dirty="0">
                <a:latin typeface="Segoe UI Semibold" panose="020B0702040204020203" pitchFamily="34" charset="0"/>
              </a:rPr>
              <a:t>MOBILE </a:t>
            </a:r>
            <a:r>
              <a:rPr lang="en-US" dirty="0">
                <a:latin typeface="Segoe UI Semibold" panose="020B0702040204020203" pitchFamily="34" charset="0"/>
              </a:rPr>
              <a:t>SMARTS</a:t>
            </a:r>
            <a:endParaRPr lang="ru-RU" dirty="0">
              <a:latin typeface="Segoe UI Semibold" panose="020B0702040204020203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3217540"/>
            <a:ext cx="7772400" cy="1250156"/>
          </a:xfrm>
        </p:spPr>
        <p:txBody>
          <a:bodyPr/>
          <a:lstStyle/>
          <a:p>
            <a:r>
              <a:rPr lang="ru-RU" dirty="0"/>
              <a:t>Что изменилось в </a:t>
            </a:r>
            <a:r>
              <a:rPr lang="en-US" dirty="0"/>
              <a:t>Android </a:t>
            </a:r>
            <a:r>
              <a:rPr lang="ru-RU" dirty="0"/>
              <a:t>приложении?</a:t>
            </a:r>
          </a:p>
        </p:txBody>
      </p:sp>
    </p:spTree>
    <p:extLst>
      <p:ext uri="{BB962C8B-B14F-4D97-AF65-F5344CB8AC3E}">
        <p14:creationId xmlns:p14="http://schemas.microsoft.com/office/powerpoint/2010/main" val="50158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89217"/>
            <a:ext cx="8060432" cy="768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Segoe UI Semibold" panose="020B0702040204020203" pitchFamily="34" charset="0"/>
              </a:rPr>
              <a:t>Полная переработка </a:t>
            </a:r>
            <a:r>
              <a:rPr lang="en-US" dirty="0">
                <a:latin typeface="Segoe UI Semibold" panose="020B0702040204020203" pitchFamily="34" charset="0"/>
              </a:rPr>
              <a:t>UI</a:t>
            </a:r>
            <a:endParaRPr lang="ru-RU" dirty="0">
              <a:latin typeface="Segoe UI Semibold" panose="020B0702040204020203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345332"/>
            <a:ext cx="8496944" cy="372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Material design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Новый графический движок с поддержкой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HTML 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Простота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98424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39" y="1237321"/>
            <a:ext cx="2245916" cy="3991590"/>
          </a:xfrm>
          <a:prstGeom prst="rect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63500" dist="38100" sx="102000" sy="102000" algn="l" rotWithShape="0">
              <a:schemeClr val="accent5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 descr="http://image.prntscr.com/image/9ebaf851216d4cf5b0897513b0e4a2f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39" y="1181176"/>
            <a:ext cx="2280604" cy="4047737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63500" dist="38100" sx="102000" sy="102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25364" y="217209"/>
            <a:ext cx="2726563" cy="102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Segoe UI Semibold" panose="020B0702040204020203" pitchFamily="34" charset="0"/>
              </a:rPr>
              <a:t>Было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29820" y="224868"/>
            <a:ext cx="2726563" cy="102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124285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735344" y="561667"/>
            <a:ext cx="2789012" cy="1935793"/>
            <a:chOff x="323528" y="1823296"/>
            <a:chExt cx="3905077" cy="273630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23296"/>
              <a:ext cx="3905077" cy="2736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376" y="3395609"/>
              <a:ext cx="719120" cy="761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313454"/>
              <a:ext cx="725605" cy="7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Двойная стрелка вверх/вниз 4"/>
            <p:cNvSpPr/>
            <p:nvPr/>
          </p:nvSpPr>
          <p:spPr>
            <a:xfrm rot="17453232">
              <a:off x="2787317" y="3291649"/>
              <a:ext cx="361525" cy="590500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войная стрелка вверх/вниз 9"/>
            <p:cNvSpPr/>
            <p:nvPr/>
          </p:nvSpPr>
          <p:spPr>
            <a:xfrm rot="15557853">
              <a:off x="1472230" y="3169899"/>
              <a:ext cx="361525" cy="590500"/>
            </a:xfrm>
            <a:prstGeom prst="up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251527" y="217207"/>
            <a:ext cx="5406125" cy="2280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err="1">
                <a:latin typeface="Segoe UI Semibold" panose="020B0702040204020203" pitchFamily="34" charset="0"/>
              </a:rPr>
              <a:t>Кастомизация</a:t>
            </a:r>
            <a:endParaRPr lang="ru-RU" dirty="0">
              <a:latin typeface="Segoe UI Semibold" panose="020B0702040204020203" pitchFamily="34" charset="0"/>
            </a:endParaRPr>
          </a:p>
          <a:p>
            <a:pPr algn="l"/>
            <a:endParaRPr lang="ru-RU" sz="2000" dirty="0">
              <a:solidFill>
                <a:srgbClr val="993366"/>
              </a:solidFill>
              <a:latin typeface="Segoe UI Semibold" panose="020B07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Кнопочки можно двигать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Шапочки отключать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Размер шрифтов менять прямо из программы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3199" y="2977514"/>
            <a:ext cx="5336914" cy="2280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Segoe UI Semibold" panose="020B0702040204020203" pitchFamily="34" charset="0"/>
              </a:rPr>
              <a:t>Вход по </a:t>
            </a:r>
            <a:r>
              <a:rPr lang="en-US" dirty="0">
                <a:latin typeface="Segoe UI Semibold" panose="020B0702040204020203" pitchFamily="34" charset="0"/>
              </a:rPr>
              <a:t>QR</a:t>
            </a:r>
            <a:endParaRPr lang="ru-RU" dirty="0">
              <a:latin typeface="Segoe UI Semibold" panose="020B0702040204020203" pitchFamily="34" charset="0"/>
            </a:endParaRPr>
          </a:p>
          <a:p>
            <a:pPr algn="l"/>
            <a:endParaRPr lang="ru-RU" sz="2000" dirty="0">
              <a:latin typeface="Segoe UI Semibold" panose="020B0702040204020203" pitchFamily="34" charset="0"/>
            </a:endParaRPr>
          </a:p>
          <a:p>
            <a:pPr algn="l"/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подключения к своим данным теперь можно просто отсканировать 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код</a:t>
            </a:r>
          </a:p>
        </p:txBody>
      </p:sp>
      <p:sp>
        <p:nvSpPr>
          <p:cNvPr id="15" name="Овал 14"/>
          <p:cNvSpPr/>
          <p:nvPr/>
        </p:nvSpPr>
        <p:spPr>
          <a:xfrm>
            <a:off x="6148747" y="3157534"/>
            <a:ext cx="1980593" cy="19202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9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21196"/>
            <a:ext cx="8922959" cy="1020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Segoe UI Semibold" panose="020B0702040204020203" pitchFamily="34" charset="0"/>
              </a:rPr>
              <a:t>Отдельные приложения в </a:t>
            </a:r>
            <a:r>
              <a:rPr lang="en-US" dirty="0">
                <a:latin typeface="Segoe UI Semibold" panose="020B0702040204020203" pitchFamily="34" charset="0"/>
              </a:rPr>
              <a:t>Play</a:t>
            </a:r>
            <a:endParaRPr lang="ru-RU" dirty="0">
              <a:latin typeface="Segoe UI Semibold" panose="020B07020402040202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6"/>
          <a:stretch/>
        </p:blipFill>
        <p:spPr bwMode="auto">
          <a:xfrm>
            <a:off x="119621" y="1346812"/>
            <a:ext cx="4308367" cy="42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6"/>
          <a:stretch/>
        </p:blipFill>
        <p:spPr bwMode="auto">
          <a:xfrm>
            <a:off x="4572004" y="1346814"/>
            <a:ext cx="4406837" cy="422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62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yzone.com/images/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9" y="1828800"/>
            <a:ext cx="1885461" cy="18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Uugg18phgZe1gJtjdSLbj_WRZiyzue7UtrFEsddHqDnAZQ43ZhVg4eStV5_K1K1Xp58E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20" y="1777380"/>
            <a:ext cx="18573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.appleinsider.ru/2015/02/touch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45" y="1807346"/>
            <a:ext cx="1941576" cy="19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485" y="37804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Геолокация</a:t>
            </a:r>
            <a:r>
              <a:rPr lang="ru-RU" b="1" dirty="0"/>
              <a:t> и определение адреса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9863" y="37804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Звонки и смс из программы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7" y="3802617"/>
            <a:ext cx="280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Вход по </a:t>
            </a:r>
          </a:p>
          <a:p>
            <a:pPr algn="ctr"/>
            <a:r>
              <a:rPr lang="ru-RU" b="1" dirty="0"/>
              <a:t>отпечатку пальца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7553" y="121196"/>
            <a:ext cx="8922959" cy="1020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Segoe UI Semibold" panose="020B0702040204020203" pitchFamily="34" charset="0"/>
              </a:rPr>
              <a:t>Приятные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66614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21196"/>
            <a:ext cx="8784976" cy="1020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Segoe UI Semibold" panose="020B0702040204020203" pitchFamily="34" charset="0"/>
              </a:rPr>
              <a:t>И еще…</a:t>
            </a:r>
          </a:p>
        </p:txBody>
      </p:sp>
      <p:pic>
        <p:nvPicPr>
          <p:cNvPr id="3" name="Picture 4" descr="Image result for атол 11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8291">
            <a:off x="393318" y="2059738"/>
            <a:ext cx="2004021" cy="20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mobile пт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21" y="2319919"/>
            <a:ext cx="2121741" cy="17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81436"/>
            <a:ext cx="1845992" cy="168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1430"/>
            <a:ext cx="1992214" cy="19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64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2313" y="2442517"/>
            <a:ext cx="7772400" cy="1135063"/>
          </a:xfrm>
        </p:spPr>
        <p:txBody>
          <a:bodyPr>
            <a:normAutofit/>
          </a:bodyPr>
          <a:lstStyle/>
          <a:p>
            <a:r>
              <a:rPr lang="ru-RU" dirty="0" err="1">
                <a:latin typeface="Segoe UI Semibold" panose="020B0702040204020203" pitchFamily="34" charset="0"/>
              </a:rPr>
              <a:t>ОблаКА</a:t>
            </a:r>
            <a:endParaRPr lang="ru-RU" dirty="0">
              <a:latin typeface="Segoe UI Semibold" panose="020B0702040204020203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3217540"/>
            <a:ext cx="7772400" cy="1250156"/>
          </a:xfrm>
        </p:spPr>
        <p:txBody>
          <a:bodyPr/>
          <a:lstStyle/>
          <a:p>
            <a:r>
              <a:rPr lang="ru-RU" dirty="0"/>
              <a:t>Какие бывают, за и против,  когда будет «Магазин 15» в облаке  </a:t>
            </a:r>
          </a:p>
        </p:txBody>
      </p:sp>
    </p:spTree>
    <p:extLst>
      <p:ext uri="{BB962C8B-B14F-4D97-AF65-F5344CB8AC3E}">
        <p14:creationId xmlns:p14="http://schemas.microsoft.com/office/powerpoint/2010/main" val="224170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625252"/>
            <a:ext cx="8496944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SaaS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— приложения, работающие в облаке, доступ к которым конечные пользователи получают через браузер или приложение.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PaaS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— набор инструментов и сервисов, облегчающих разработку и развертывание облачных приложений.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IaaS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— вычислительная инфраструктура (серверы, хранилища данных, сети, операционные системы), которая предоставляется клиентам для разворачивания и запуска собственных программных решений.</a:t>
            </a:r>
            <a:b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4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937287"/>
            <a:ext cx="8496944" cy="372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Бизнес ускоряется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Компании все больше зависят от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инфраструктуры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Тотальная маркировка подстегивает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4367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985292"/>
            <a:ext cx="8496944" cy="186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Мобильность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Масштабируемость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Упрощение ИТ инфраструктуры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17209"/>
            <a:ext cx="7916416" cy="102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Segoe UI Semibold" panose="020B0702040204020203" pitchFamily="34" charset="0"/>
              </a:rPr>
              <a:t>За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825520"/>
            <a:ext cx="7916416" cy="102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</a:rPr>
              <a:t>Против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6129" y="3877614"/>
            <a:ext cx="8496944" cy="1716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Часто нет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Offline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режима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вдруг все наши файлики украдут?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5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panning.com/wp-content/themes/spanning/assets/google-docs-ic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7" y="573098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osolution.com/wp-content/uploads/2016/04/Office-3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36" y="2929508"/>
            <a:ext cx="2231440" cy="10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rtpack.ru/repository/application/17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1" b="33455"/>
          <a:stretch/>
        </p:blipFill>
        <p:spPr bwMode="auto">
          <a:xfrm>
            <a:off x="974550" y="4649653"/>
            <a:ext cx="3047238" cy="66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t-nn.ru/upload/medialibrary/8e3/b24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72" y="409228"/>
            <a:ext cx="2733264" cy="16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bs.twimg.com/profile_images/728503369069924352/pp89mZ6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0" y="2929508"/>
            <a:ext cx="1221971" cy="12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артинки по запросу azure logo"/>
          <p:cNvSpPr>
            <a:spLocks noChangeAspect="1" noChangeArrowheads="1"/>
          </p:cNvSpPr>
          <p:nvPr/>
        </p:nvSpPr>
        <p:spPr bwMode="auto">
          <a:xfrm>
            <a:off x="155575" y="-120383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Картинки по запросу mango off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78943"/>
            <a:ext cx="21717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Картинки по запросу СКБ контур логотип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22108" r="50000" b="15392"/>
          <a:stretch/>
        </p:blipFill>
        <p:spPr bwMode="auto">
          <a:xfrm>
            <a:off x="5475331" y="4486460"/>
            <a:ext cx="3052645" cy="9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5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8901" y="193204"/>
            <a:ext cx="8291264" cy="97245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Segoe UI Semibold" panose="020B0702040204020203" pitchFamily="34" charset="0"/>
              </a:rPr>
              <a:t>Что хотим от </a:t>
            </a:r>
            <a:r>
              <a:rPr lang="en-US" dirty="0">
                <a:latin typeface="Segoe UI Semibold" panose="020B0702040204020203" pitchFamily="34" charset="0"/>
              </a:rPr>
              <a:t>Mobile SMARTS</a:t>
            </a:r>
            <a:r>
              <a:rPr lang="ru-RU" dirty="0">
                <a:latin typeface="Segoe UI Semibold" panose="020B0702040204020203" pitchFamily="34" charset="0"/>
              </a:rPr>
              <a:t>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4988" y="1273324"/>
            <a:ext cx="8496944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Сами разворачивать «облака» для продуктов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Дать такую возможность клиентам и партнерам</a:t>
            </a:r>
          </a:p>
        </p:txBody>
      </p:sp>
    </p:spTree>
    <p:extLst>
      <p:ext uri="{BB962C8B-B14F-4D97-AF65-F5344CB8AC3E}">
        <p14:creationId xmlns:p14="http://schemas.microsoft.com/office/powerpoint/2010/main" val="92783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-22820"/>
            <a:ext cx="7916416" cy="66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Segoe UI Semibold" panose="020B0702040204020203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93204"/>
            <a:ext cx="84969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Segoe UI Semibold" panose="020B0702040204020203" pitchFamily="34" charset="0"/>
              </a:rPr>
              <a:t>Что требуется?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489348"/>
            <a:ext cx="8496944" cy="3660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Расширение политики безопасности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Новое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 API 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удобной интеграции с другими сервисами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Web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интерфейс для конфигурирования и работы</a:t>
            </a:r>
          </a:p>
        </p:txBody>
      </p:sp>
    </p:spTree>
    <p:extLst>
      <p:ext uri="{BB962C8B-B14F-4D97-AF65-F5344CB8AC3E}">
        <p14:creationId xmlns:p14="http://schemas.microsoft.com/office/powerpoint/2010/main" val="170004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latin typeface="Segoe UI Semibold" panose="020B0702040204020203" pitchFamily="34" charset="0"/>
              </a:rPr>
              <a:t>Когда?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28167"/>
            <a:ext cx="604867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76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353444"/>
            <a:ext cx="822960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Segoe UI Semibold" panose="020B0702040204020203" pitchFamily="34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24106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2313" y="2442517"/>
            <a:ext cx="7772400" cy="1135063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Semibold" panose="020B0702040204020203" pitchFamily="34" charset="0"/>
              </a:rPr>
              <a:t>ANDROID</a:t>
            </a:r>
            <a:endParaRPr lang="ru-RU" dirty="0">
              <a:latin typeface="Segoe UI Semibold" panose="020B0702040204020203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3217540"/>
            <a:ext cx="7772400" cy="1250156"/>
          </a:xfrm>
        </p:spPr>
        <p:txBody>
          <a:bodyPr/>
          <a:lstStyle/>
          <a:p>
            <a:r>
              <a:rPr lang="ru-RU" dirty="0"/>
              <a:t>Плюсы, минусы, развитие платформы </a:t>
            </a:r>
            <a:r>
              <a:rPr lang="en-US" dirty="0"/>
              <a:t>Mobile SMARTS </a:t>
            </a:r>
            <a:r>
              <a:rPr lang="ru-RU" dirty="0"/>
              <a:t>для соответствия потребностям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87331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31640" y="1597362"/>
            <a:ext cx="2232248" cy="2220247"/>
          </a:xfrm>
          <a:prstGeom prst="ellipse">
            <a:avLst/>
          </a:prstGeom>
          <a:solidFill>
            <a:srgbClr val="ED7B09"/>
          </a:solidFill>
          <a:ln>
            <a:noFill/>
          </a:ln>
          <a:effectLst>
            <a:outerShdw blurRad="762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3</a:t>
            </a:r>
          </a:p>
        </p:txBody>
      </p:sp>
      <p:sp>
        <p:nvSpPr>
          <p:cNvPr id="3" name="Овал 2"/>
          <p:cNvSpPr/>
          <p:nvPr/>
        </p:nvSpPr>
        <p:spPr>
          <a:xfrm>
            <a:off x="5580112" y="1615996"/>
            <a:ext cx="2232248" cy="22202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80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9439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миллиарда людей используют смартфоны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39439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процентов смартфонов на </a:t>
            </a:r>
            <a:r>
              <a:rPr lang="en-US" b="1" dirty="0"/>
              <a:t>Android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17209"/>
            <a:ext cx="7916416" cy="66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Segoe UI Semibold" panose="020B0702040204020203" pitchFamily="34" charset="0"/>
              </a:rPr>
              <a:t>Главный тренд</a:t>
            </a:r>
          </a:p>
        </p:txBody>
      </p:sp>
    </p:spTree>
    <p:extLst>
      <p:ext uri="{BB962C8B-B14F-4D97-AF65-F5344CB8AC3E}">
        <p14:creationId xmlns:p14="http://schemas.microsoft.com/office/powerpoint/2010/main" val="103948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4910" y="936178"/>
            <a:ext cx="8547570" cy="4225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 и потребители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промышленных устройств плавно переходят на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Android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Продажи ТСД с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Android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выросли </a:t>
            </a:r>
            <a:r>
              <a:rPr lang="ru-RU" sz="32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3200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раз за 2016 год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8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zebra.com/content/zebra1/us/en/support-downloads/mobile-computers/handheld/mc36.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44" y="2971658"/>
            <a:ext cx="1159002" cy="21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мплект «SMART-DROID (1D)» Магазин 15, Миниму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r="14138"/>
          <a:stretch/>
        </p:blipFill>
        <p:spPr bwMode="auto">
          <a:xfrm>
            <a:off x="7452320" y="477662"/>
            <a:ext cx="1188498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bra TC80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r="21904"/>
          <a:stretch/>
        </p:blipFill>
        <p:spPr bwMode="auto">
          <a:xfrm>
            <a:off x="5489068" y="2811955"/>
            <a:ext cx="1781389" cy="248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torola TC55A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3095" r="5115"/>
          <a:stretch/>
        </p:blipFill>
        <p:spPr bwMode="auto">
          <a:xfrm>
            <a:off x="539554" y="3387317"/>
            <a:ext cx="1120657" cy="20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anPal EDA5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902" r="26393" b="3883"/>
          <a:stretch/>
        </p:blipFill>
        <p:spPr bwMode="auto">
          <a:xfrm>
            <a:off x="2267745" y="577247"/>
            <a:ext cx="954107" cy="18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bileBase DS2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19979"/>
            <a:ext cx="1124712" cy="20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neywell DOLPHIN 75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7250"/>
            <a:ext cx="1023238" cy="20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IOTEH DC10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r="13412"/>
          <a:stretch/>
        </p:blipFill>
        <p:spPr bwMode="auto">
          <a:xfrm>
            <a:off x="467551" y="422406"/>
            <a:ext cx="118624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-media-cache-ak0.pinimg.com/originals/f3/52/7b/f3527b8c5eb788d614e98e1b7d38457a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9" t="1715" r="19128" b="4800"/>
          <a:stretch/>
        </p:blipFill>
        <p:spPr bwMode="auto">
          <a:xfrm>
            <a:off x="7649738" y="3304262"/>
            <a:ext cx="1221834" cy="21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logiscenter.co.uk/media/catalog/product/cache/1/image/9df78eab33525d08d6e5fb8d27136e95/m/o/motorola-mc32.png?887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r="9488" b="2243"/>
          <a:stretch/>
        </p:blipFill>
        <p:spPr bwMode="auto">
          <a:xfrm>
            <a:off x="3923928" y="355209"/>
            <a:ext cx="1123721" cy="28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17209"/>
            <a:ext cx="8204448" cy="66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Segoe UI Semibold" panose="020B0702040204020203" pitchFamily="34" charset="0"/>
              </a:rPr>
              <a:t>Больше из «коробки»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225319"/>
            <a:ext cx="8496944" cy="372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Быстрые процессоры и много памяти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Датчики, сканер, камера,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Wi-Fi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3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G/LTE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даже в простых моделях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Современная ОС и средства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8581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7" b="763"/>
          <a:stretch/>
        </p:blipFill>
        <p:spPr bwMode="auto">
          <a:xfrm>
            <a:off x="4541481" y="1561356"/>
            <a:ext cx="4620578" cy="351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www.ferra.ru/869x3000/images/496/496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" y="1561356"/>
            <a:ext cx="4552474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984" y="121196"/>
            <a:ext cx="7988424" cy="912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latin typeface="Segoe UI Semibold" panose="020B0702040204020203" pitchFamily="34" charset="0"/>
              </a:rPr>
              <a:t>Привычно пользователю</a:t>
            </a:r>
          </a:p>
        </p:txBody>
      </p:sp>
    </p:spTree>
    <p:extLst>
      <p:ext uri="{BB962C8B-B14F-4D97-AF65-F5344CB8AC3E}">
        <p14:creationId xmlns:p14="http://schemas.microsoft.com/office/powerpoint/2010/main" val="189176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7992" y="217209"/>
            <a:ext cx="7916416" cy="768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dirty="0">
                <a:latin typeface="Segoe UI Semibold" panose="020B0702040204020203" pitchFamily="34" charset="0"/>
              </a:rPr>
              <a:t>Дешёвое сопровождение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273324"/>
            <a:ext cx="8496944" cy="372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Windows 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ТСД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становятся дороже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Список доступных моделей на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Windows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будет уменьшаться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от года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Больше </a:t>
            </a:r>
            <a:r>
              <a:rPr lang="ru-RU" sz="3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айтишников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способны обслуживать</a:t>
            </a:r>
          </a:p>
        </p:txBody>
      </p:sp>
    </p:spTree>
    <p:extLst>
      <p:ext uri="{BB962C8B-B14F-4D97-AF65-F5344CB8AC3E}">
        <p14:creationId xmlns:p14="http://schemas.microsoft.com/office/powerpoint/2010/main" val="3867764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344</Words>
  <Application>Microsoft Office PowerPoint</Application>
  <PresentationFormat>Экран (16:10)</PresentationFormat>
  <Paragraphs>82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Segoe UI</vt:lpstr>
      <vt:lpstr>Segoe UI Semibold</vt:lpstr>
      <vt:lpstr>Тема Office</vt:lpstr>
      <vt:lpstr>Технологические тенденции рынка</vt:lpstr>
      <vt:lpstr>Презентация PowerPoint</vt:lpstr>
      <vt:lpstr>ANDROID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MOBILE SMARTS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ОблаКА</vt:lpstr>
      <vt:lpstr>Презентация PowerPoint</vt:lpstr>
      <vt:lpstr>Презентация PowerPoint</vt:lpstr>
      <vt:lpstr>Презентация PowerPoint</vt:lpstr>
      <vt:lpstr>Что хотим от Mobile SMARTS?</vt:lpstr>
      <vt:lpstr>Презентация PowerPoint</vt:lpstr>
      <vt:lpstr>Когда?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Ruslan</cp:lastModifiedBy>
  <cp:revision>72</cp:revision>
  <dcterms:created xsi:type="dcterms:W3CDTF">2017-04-12T08:12:39Z</dcterms:created>
  <dcterms:modified xsi:type="dcterms:W3CDTF">2017-05-04T09:58:44Z</dcterms:modified>
</cp:coreProperties>
</file>